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57" r:id="rId4"/>
    <p:sldId id="262" r:id="rId5"/>
    <p:sldId id="275" r:id="rId6"/>
    <p:sldId id="266" r:id="rId7"/>
    <p:sldId id="288" r:id="rId8"/>
    <p:sldId id="289" r:id="rId9"/>
    <p:sldId id="291" r:id="rId10"/>
    <p:sldId id="292" r:id="rId11"/>
    <p:sldId id="286" r:id="rId12"/>
    <p:sldId id="287" r:id="rId13"/>
    <p:sldId id="293" r:id="rId14"/>
    <p:sldId id="284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0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1E648-9256-4F03-B32C-F87219C1AADE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FA26B-8139-459F-B32B-845416FBDC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68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B177F-ED52-416E-B18B-EBE37E354AFA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77407-98F0-4399-AB85-8BF2B87A9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8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BDAE740-5C58-4734-BAF5-8FAB7D6DCB7D}" type="datetimeFigureOut">
              <a:rPr lang="ru-RU" smtClean="0"/>
              <a:t>16.12.2015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DEFBF72-D781-453A-8CE2-0745C85094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Юридические аспекты участия СМИ в выборах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013176"/>
            <a:ext cx="6400800" cy="766936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Джаныбаева</a:t>
            </a:r>
            <a:r>
              <a:rPr lang="ru-RU" sz="1600" dirty="0" smtClean="0"/>
              <a:t> </a:t>
            </a:r>
            <a:r>
              <a:rPr lang="ru-RU" sz="1600" dirty="0" err="1" smtClean="0"/>
              <a:t>Айжамал</a:t>
            </a:r>
            <a:endParaRPr lang="ru-RU" sz="1600" dirty="0" smtClean="0"/>
          </a:p>
          <a:p>
            <a:r>
              <a:rPr lang="ru-RU" sz="1600" dirty="0" smtClean="0"/>
              <a:t>Юрист ОФ «Центр Медиа Развития»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476625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y-KG" dirty="0" smtClean="0"/>
              <a:t>Примеры косвенной политической рекламы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y-KG" dirty="0" smtClean="0"/>
              <a:t>Спонсорство прогноза погоды, показа фильмов, сериалов, футбольных матчей;</a:t>
            </a:r>
          </a:p>
          <a:p>
            <a:r>
              <a:rPr lang="ky-KG" dirty="0" smtClean="0"/>
              <a:t>Размещение логотипа политической партии в студии (на канцелярских товарах, кружках, флажках), в качестве заставки;</a:t>
            </a:r>
          </a:p>
          <a:p>
            <a:r>
              <a:rPr lang="ky-KG" dirty="0" smtClean="0"/>
              <a:t>Оплаченные поздравления и заказ музыкальных композиций (песни «Бир бол» Б. Борбиева одноименной партией);</a:t>
            </a:r>
          </a:p>
          <a:p>
            <a:r>
              <a:rPr lang="ky-KG" dirty="0" smtClean="0"/>
              <a:t>Заставки: «Партия «ххх» желает Вам приятного просмотра».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39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y-KG" sz="3200" b="1" dirty="0" smtClean="0"/>
              <a:t>Аккредитация журналистов или СМИ?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4557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Статья 10 </a:t>
            </a:r>
            <a:r>
              <a:rPr lang="ru-RU" dirty="0"/>
              <a:t>«Аккредитация журналиста» </a:t>
            </a:r>
            <a:r>
              <a:rPr lang="ru-RU" dirty="0" smtClean="0"/>
              <a:t>Закона </a:t>
            </a:r>
            <a:r>
              <a:rPr lang="ru-RU" dirty="0" err="1"/>
              <a:t>Кыргызской</a:t>
            </a:r>
            <a:r>
              <a:rPr lang="ru-RU" dirty="0"/>
              <a:t> Республики «О защите профессиональной деятельности журналиста» от 5 декабря 1997 года N </a:t>
            </a:r>
            <a:r>
              <a:rPr lang="ru-RU" dirty="0" smtClean="0"/>
              <a:t>88 гласит</a:t>
            </a:r>
            <a:r>
              <a:rPr lang="ru-RU" dirty="0"/>
              <a:t>: 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r>
              <a:rPr lang="ru-RU" i="1" dirty="0"/>
              <a:t>«Журналист по согласованию с руководством печатного издания, телерадиокомпании (радиостанции), информационных агентств, а также других средств массовой информации имеет право быть аккредитованным при государственном органе или общественном объединении</a:t>
            </a:r>
            <a:r>
              <a:rPr lang="ru-RU" i="1" dirty="0" smtClean="0"/>
              <a:t>.</a:t>
            </a:r>
            <a:endParaRPr lang="en-US" i="1" dirty="0" smtClean="0"/>
          </a:p>
          <a:p>
            <a:endParaRPr lang="ru-RU" dirty="0"/>
          </a:p>
          <a:p>
            <a:r>
              <a:rPr lang="ru-RU" i="1" dirty="0"/>
              <a:t>Государственные органы и общественные объединения, при которых аккредитованы журналисты, обязаны заблаговременно извещать их о проводимых мероприятиях и предоставлять им необходимые документы и </a:t>
            </a:r>
            <a:r>
              <a:rPr lang="ru-RU" i="1" dirty="0" smtClean="0"/>
              <a:t>материалы».</a:t>
            </a:r>
            <a:endParaRPr lang="en-US" i="1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70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Аккредитация представителей СМИ в ЦИКе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43924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ккредитованные </a:t>
            </a:r>
            <a:r>
              <a:rPr lang="ru-RU" dirty="0"/>
              <a:t>ЦИК журналисты имеют право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1) присутствовать </a:t>
            </a:r>
            <a:r>
              <a:rPr lang="ru-RU" dirty="0"/>
              <a:t>на заседаниях избирательных комиссий</a:t>
            </a:r>
            <a:r>
              <a:rPr lang="ru-RU" dirty="0" smtClean="0"/>
              <a:t>;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знакомиться с протоколом избирательной комиссии;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3) получать от избирательной комиссии копии протоколов и приложенных к ним документов;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4) осуществлять фото-, видеосъемку в период подготовки к выборам, а в день проведения голосования - с места, определенного председателем участковой избирательной комиссии, не нарушая тайны голосования </a:t>
            </a:r>
            <a:r>
              <a:rPr lang="ru-RU" dirty="0" smtClean="0"/>
              <a:t>избирателей.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5) носить </a:t>
            </a:r>
            <a:r>
              <a:rPr lang="ru-RU" b="1" dirty="0"/>
              <a:t>не содержащие признаков предвыборной агитации </a:t>
            </a:r>
            <a:r>
              <a:rPr lang="ru-RU" dirty="0"/>
              <a:t>нагрудные знаки с обозначением своего статуса, фамилии, имени и отчества, наименования организации, которую они представляют</a:t>
            </a:r>
            <a:r>
              <a:rPr lang="ru-RU" dirty="0" smtClean="0"/>
              <a:t>. </a:t>
            </a:r>
            <a:r>
              <a:rPr lang="ru-RU" i="1" dirty="0" smtClean="0"/>
              <a:t>(ст.11 Конституционного закона о выборах)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0908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7"/>
          </a:xfrm>
        </p:spPr>
        <p:txBody>
          <a:bodyPr>
            <a:normAutofit/>
          </a:bodyPr>
          <a:lstStyle/>
          <a:p>
            <a:r>
              <a:rPr lang="ky-KG" sz="3200" b="1" dirty="0" smtClean="0"/>
              <a:t>Участие СМИ в </a:t>
            </a:r>
            <a:r>
              <a:rPr lang="ky-KG" sz="3200" b="1" dirty="0">
                <a:ea typeface="+mn-ea"/>
                <a:cs typeface="+mn-cs"/>
              </a:rPr>
              <a:t>агитации</a:t>
            </a:r>
            <a:endParaRPr lang="ru-RU" sz="3200" b="1" dirty="0"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632848" cy="48737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ky-KG" i="1" dirty="0" smtClean="0"/>
              <a:t>«При проведении выборов сведения о размере и других условиях оплаты за предоставление эфирного времени, печатной площади должны быть опубликованы соответствующей организацией телерадиовещания, редакцией периодического печатного издания не позднее 10 календарных дней после официального опубликования решения о назначении выборов и представлены в Центральную избирательную комиссию» </a:t>
            </a:r>
            <a:r>
              <a:rPr lang="ky-KG" dirty="0" smtClean="0"/>
              <a:t>(п.20 ст.22 конституционного Закона о выборах).</a:t>
            </a:r>
          </a:p>
          <a:p>
            <a:pPr algn="just"/>
            <a:endParaRPr lang="ky-KG" i="1" dirty="0" smtClean="0"/>
          </a:p>
          <a:p>
            <a:pPr algn="just"/>
            <a:r>
              <a:rPr lang="ky-KG" dirty="0" smtClean="0"/>
              <a:t>Принцип равных возможностей политических партий при проведении предвыборной агитации.</a:t>
            </a:r>
          </a:p>
          <a:p>
            <a:pPr algn="just"/>
            <a:endParaRPr lang="ky-KG" dirty="0" smtClean="0"/>
          </a:p>
          <a:p>
            <a:pPr algn="just"/>
            <a:r>
              <a:rPr lang="ky-KG" dirty="0" smtClean="0"/>
              <a:t>Необходимо размещать на сайте ЦИК не только список СМИ, принимающих участие в агитации, но и их расценки.</a:t>
            </a:r>
          </a:p>
          <a:p>
            <a:pPr algn="just"/>
            <a:endParaRPr lang="ky-KG" dirty="0" smtClean="0"/>
          </a:p>
          <a:p>
            <a:pPr algn="just"/>
            <a:r>
              <a:rPr lang="ky-KG" dirty="0" smtClean="0"/>
              <a:t>ЦИК превышает свои полномочия, когда своими подзаконными НПА фактически предоставляет аккредитацию СМИ для их участия в агитации – на последних выборах действовало Положение  «Об участии и аккредитации.  СМИ при проведении выборов депутатов ЖК КР», утвержденное Постановлением ЦИК от 28.07.15 № 84.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73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Ответственность за нарушение законодательства о выборах в КоАП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7704856" cy="453650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Статья 50</a:t>
            </a:r>
            <a:r>
              <a:rPr lang="ru-RU" dirty="0"/>
              <a:t>. Нарушение прав члена избирательной комиссии, кандидатов в Президенты </a:t>
            </a:r>
            <a:r>
              <a:rPr lang="ru-RU" dirty="0" smtClean="0"/>
              <a:t>КР, </a:t>
            </a:r>
            <a:r>
              <a:rPr lang="ru-RU" dirty="0"/>
              <a:t>кандидатов в депутаты и в главы местного самоуправления, доверенного лица, уполномоченного представителя кандидата, наблюдателя, международного </a:t>
            </a:r>
            <a:r>
              <a:rPr lang="ru-RU" dirty="0" smtClean="0"/>
              <a:t>наблюдателя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Статья 52. </a:t>
            </a:r>
            <a:r>
              <a:rPr lang="ru-RU" dirty="0"/>
              <a:t>Нарушение условий проведения предвыборной </a:t>
            </a:r>
            <a:r>
              <a:rPr lang="ru-RU" dirty="0" smtClean="0"/>
              <a:t>агитации </a:t>
            </a:r>
            <a:r>
              <a:rPr lang="ru-RU" i="1" dirty="0" smtClean="0"/>
              <a:t>(для СМИ – штраф 50 000 сом, повторно – приостановление деятельности)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Статья 53. </a:t>
            </a:r>
            <a:r>
              <a:rPr lang="ru-RU" dirty="0"/>
              <a:t>Распространение заведомо ложных сведений о </a:t>
            </a:r>
            <a:r>
              <a:rPr lang="ru-RU" dirty="0" smtClean="0"/>
              <a:t>кандидате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Статья 53-1. </a:t>
            </a:r>
            <a:r>
              <a:rPr lang="ru-RU" dirty="0"/>
              <a:t>Ретрансляция теле- и радиопрограмм, распространяющих информацию, порочащую честь, достоинство и деловую репутацию </a:t>
            </a:r>
            <a:r>
              <a:rPr lang="ru-RU" dirty="0" smtClean="0"/>
              <a:t>кандидатов </a:t>
            </a:r>
            <a:r>
              <a:rPr lang="ru-RU" i="1" dirty="0" smtClean="0"/>
              <a:t>(штраф 100 000 сом, повторно – приостановление деятельности  СМИ)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Статья </a:t>
            </a:r>
            <a:r>
              <a:rPr lang="ru-RU" b="1" dirty="0"/>
              <a:t>54. </a:t>
            </a:r>
            <a:r>
              <a:rPr lang="ru-RU" dirty="0"/>
              <a:t>Проведение агитации в период ее </a:t>
            </a:r>
            <a:r>
              <a:rPr lang="ru-RU" dirty="0" smtClean="0"/>
              <a:t>запрещения </a:t>
            </a:r>
            <a:r>
              <a:rPr lang="ru-RU" i="1" dirty="0" smtClean="0"/>
              <a:t>(штраф от 1000 до 2000 сом)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/>
              <a:t>Статья 55. </a:t>
            </a:r>
            <a:r>
              <a:rPr lang="ru-RU" dirty="0"/>
              <a:t>Изготовление или распространение анонимных агитационных </a:t>
            </a:r>
            <a:r>
              <a:rPr lang="ru-RU" dirty="0" smtClean="0"/>
              <a:t>материалов </a:t>
            </a:r>
            <a:r>
              <a:rPr lang="ru-RU" b="1" i="1" dirty="0" smtClean="0"/>
              <a:t>(касается только печатных агитационных материалов, штраф от 1000 до 2000 сом)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63125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5963723" cy="1543590"/>
          </a:xfrm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1502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/>
          <a:lstStyle/>
          <a:p>
            <a:r>
              <a:rPr lang="ru-RU" b="1" dirty="0" smtClean="0"/>
              <a:t>Законодательство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75252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Конституция КР</a:t>
            </a:r>
          </a:p>
          <a:p>
            <a:r>
              <a:rPr lang="ru-RU" dirty="0"/>
              <a:t>Конституционный закон КР «О выборах Президента КР и депутатов </a:t>
            </a:r>
            <a:r>
              <a:rPr lang="ru-RU" dirty="0" err="1"/>
              <a:t>Жогорку</a:t>
            </a:r>
            <a:r>
              <a:rPr lang="ru-RU" dirty="0"/>
              <a:t> </a:t>
            </a:r>
            <a:r>
              <a:rPr lang="ru-RU" dirty="0" err="1"/>
              <a:t>Кенеша</a:t>
            </a:r>
            <a:r>
              <a:rPr lang="ru-RU" dirty="0"/>
              <a:t> КР» </a:t>
            </a:r>
            <a:r>
              <a:rPr lang="ru-RU" i="1" dirty="0"/>
              <a:t>(от 2 июля 2011 года) (далее – конституционный Закон о выборах)</a:t>
            </a:r>
          </a:p>
          <a:p>
            <a:r>
              <a:rPr lang="ky-KG" dirty="0" smtClean="0"/>
              <a:t>Кодекс об административной ответственности КР </a:t>
            </a:r>
            <a:endParaRPr lang="ru-RU" dirty="0" smtClean="0"/>
          </a:p>
          <a:p>
            <a:r>
              <a:rPr lang="ru-RU" dirty="0" smtClean="0"/>
              <a:t>Закон «О </a:t>
            </a:r>
            <a:r>
              <a:rPr lang="ru-RU" dirty="0"/>
              <a:t>СМИ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Закон «О </a:t>
            </a:r>
            <a:r>
              <a:rPr lang="ru-RU" dirty="0"/>
              <a:t>защите профессиональной деятельности журналиста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Закон </a:t>
            </a:r>
            <a:r>
              <a:rPr lang="ru-RU" dirty="0"/>
              <a:t>«Об избирательных комиссиях по проведению выборов и референдумов КР»</a:t>
            </a:r>
            <a:r>
              <a:rPr lang="ru-RU" i="1" dirty="0"/>
              <a:t> (от 30 июня 2011 года</a:t>
            </a:r>
            <a:r>
              <a:rPr lang="ru-RU" i="1" dirty="0" smtClean="0"/>
              <a:t>)</a:t>
            </a:r>
            <a:endParaRPr lang="ru-RU" dirty="0" smtClean="0"/>
          </a:p>
          <a:p>
            <a:r>
              <a:rPr lang="ru-RU" dirty="0" smtClean="0"/>
              <a:t>Закон  </a:t>
            </a:r>
            <a:r>
              <a:rPr lang="ru-RU" dirty="0"/>
              <a:t>«О гарантиях и свободе доступа к информации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Закон «О </a:t>
            </a:r>
            <a:r>
              <a:rPr lang="ru-RU" dirty="0"/>
              <a:t>доступе к информации, находящейся в ведении государственных органов и органов местного </a:t>
            </a:r>
            <a:r>
              <a:rPr lang="ru-RU" dirty="0" smtClean="0"/>
              <a:t>самоуправления КР»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41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Информационное обеспечение выборов - </a:t>
            </a:r>
            <a:r>
              <a:rPr lang="ru-RU" dirty="0" smtClean="0"/>
              <a:t>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Информирование граждан</a:t>
            </a:r>
          </a:p>
          <a:p>
            <a:pPr marL="0" indent="0" algn="ctr">
              <a:buNone/>
            </a:pPr>
            <a:r>
              <a:rPr lang="ru-RU" dirty="0" smtClean="0"/>
              <a:t>и</a:t>
            </a:r>
            <a:endParaRPr lang="ru-RU" dirty="0"/>
          </a:p>
          <a:p>
            <a:r>
              <a:rPr lang="ru-RU" b="1" dirty="0" smtClean="0"/>
              <a:t>Предвыборная агитация</a:t>
            </a:r>
            <a:r>
              <a:rPr lang="ru-RU" dirty="0" smtClean="0"/>
              <a:t>,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способствующие осознанному волеизъявлению граждан, гласности </a:t>
            </a:r>
            <a:r>
              <a:rPr lang="ru-RU" dirty="0" smtClean="0"/>
              <a:t>выборов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72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Информирование избирателей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это распространение органами государственной власти и местного самоуправления, избирательными комиссиями и другими лицами в СМИ и иным способом информационных материалов о фактах и </a:t>
            </a:r>
            <a:r>
              <a:rPr lang="ru-RU" dirty="0" smtClean="0"/>
              <a:t>событиях.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Содержание информационных материалов, размещаемых в средствах массовой информации или распространяемых иным способом, должно быть </a:t>
            </a:r>
          </a:p>
          <a:p>
            <a:r>
              <a:rPr lang="ru-RU" dirty="0" smtClean="0"/>
              <a:t>объективным</a:t>
            </a:r>
            <a:endParaRPr lang="ru-RU" dirty="0"/>
          </a:p>
          <a:p>
            <a:r>
              <a:rPr lang="ru-RU" dirty="0" smtClean="0"/>
              <a:t>достоверным</a:t>
            </a:r>
            <a:endParaRPr lang="ru-RU" dirty="0"/>
          </a:p>
          <a:p>
            <a:r>
              <a:rPr lang="ru-RU" dirty="0" smtClean="0"/>
              <a:t>не </a:t>
            </a:r>
            <a:r>
              <a:rPr lang="ru-RU" dirty="0"/>
              <a:t>должно нарушать равенства кандидатов, политических </a:t>
            </a:r>
            <a:r>
              <a:rPr lang="ru-RU" dirty="0" smtClean="0"/>
              <a:t>партий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них не должно отдаваться предпочтение какому бы то ни было кандидату, политической партии</a:t>
            </a:r>
            <a:r>
              <a:rPr lang="ru-RU" dirty="0" smtClean="0"/>
              <a:t>» </a:t>
            </a:r>
            <a:r>
              <a:rPr lang="ru-RU" i="1" dirty="0" smtClean="0"/>
              <a:t>(п. 3 ст. 22 конституционного Закона о выборах)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12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Предвыборная агитация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848872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1) призывы </a:t>
            </a:r>
            <a:r>
              <a:rPr lang="ru-RU" dirty="0"/>
              <a:t>голосовать за тех или иных кандидатов, список кандидатов либо против них</a:t>
            </a:r>
            <a:r>
              <a:rPr lang="ru-RU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2) предпочтения </a:t>
            </a:r>
            <a:r>
              <a:rPr lang="ru-RU" dirty="0"/>
              <a:t>в отношении отдельных кандидатов, политических </a:t>
            </a:r>
            <a:r>
              <a:rPr lang="ru-RU" dirty="0" smtClean="0"/>
              <a:t>партий;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3) описание </a:t>
            </a:r>
            <a:r>
              <a:rPr lang="ru-RU" dirty="0"/>
              <a:t>возможных последствий избрания или </a:t>
            </a:r>
            <a:r>
              <a:rPr lang="ru-RU" dirty="0" err="1"/>
              <a:t>неизбрания</a:t>
            </a:r>
            <a:r>
              <a:rPr lang="ru-RU" dirty="0"/>
              <a:t> кандидатов, списка </a:t>
            </a:r>
            <a:r>
              <a:rPr lang="ru-RU" dirty="0" smtClean="0"/>
              <a:t>кандидатов;</a:t>
            </a:r>
          </a:p>
          <a:p>
            <a:pPr marL="514350" indent="-514350">
              <a:buAutoNum type="arabicParenR" startAt="2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4) распространение </a:t>
            </a:r>
            <a:r>
              <a:rPr lang="ru-RU" dirty="0"/>
              <a:t>информации о деятельности </a:t>
            </a:r>
            <a:r>
              <a:rPr lang="ru-RU" dirty="0" smtClean="0"/>
              <a:t>кандидатов</a:t>
            </a:r>
            <a:r>
              <a:rPr lang="ru-RU" dirty="0"/>
              <a:t>, не связанной с их профессиональной деятельностью или исполнением ими своих служебных (должностных) </a:t>
            </a:r>
            <a:r>
              <a:rPr lang="ru-RU" dirty="0" smtClean="0"/>
              <a:t>обязанностей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В ранее действовавшем Кодексе о выборах вместо последнего четвертого </a:t>
            </a:r>
            <a:r>
              <a:rPr lang="ru-RU" dirty="0" smtClean="0"/>
              <a:t>пункта был </a:t>
            </a:r>
            <a:r>
              <a:rPr lang="ru-RU" dirty="0"/>
              <a:t>указан другой признак: «</a:t>
            </a:r>
            <a:r>
              <a:rPr lang="ru-RU" i="1" dirty="0"/>
              <a:t>распространение информации с явным преобладанием сведений о каких-либо кандидатах, политических партиях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7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196752"/>
            <a:ext cx="6965245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необходимо четко разделять информирование и агитацию?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636912"/>
            <a:ext cx="6196405" cy="3672408"/>
          </a:xfrm>
        </p:spPr>
        <p:txBody>
          <a:bodyPr>
            <a:normAutofit/>
          </a:bodyPr>
          <a:lstStyle/>
          <a:p>
            <a:r>
              <a:rPr lang="ru-RU" dirty="0" smtClean="0"/>
              <a:t>Агитационный материал – всегда оплачивается из избирательного фонда</a:t>
            </a:r>
          </a:p>
          <a:p>
            <a:r>
              <a:rPr lang="ru-RU" dirty="0" smtClean="0"/>
              <a:t>Агитационный материал должен иметь обязательные выходные данные (указание на заказчика, изготовителя, лицо, оплатившее заказ)</a:t>
            </a:r>
          </a:p>
          <a:p>
            <a:r>
              <a:rPr lang="ru-RU" dirty="0" smtClean="0"/>
              <a:t>Ответственность за распространение анонимных агитационных материалов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53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196753"/>
            <a:ext cx="6965245" cy="720080"/>
          </a:xfrm>
        </p:spPr>
        <p:txBody>
          <a:bodyPr>
            <a:normAutofit fontScale="90000"/>
          </a:bodyPr>
          <a:lstStyle/>
          <a:p>
            <a:r>
              <a:rPr lang="ky-KG" sz="3600" b="1" dirty="0" smtClean="0"/>
              <a:t>Наиболее частые нарушения избирательного законодательства со стороны СМИ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92896"/>
            <a:ext cx="7704856" cy="3744416"/>
          </a:xfrm>
        </p:spPr>
        <p:txBody>
          <a:bodyPr>
            <a:normAutofit lnSpcReduction="10000"/>
          </a:bodyPr>
          <a:lstStyle/>
          <a:p>
            <a:r>
              <a:rPr lang="ky-KG" dirty="0" smtClean="0"/>
              <a:t>Неуказание обязательных реквизитов агитационного материала</a:t>
            </a:r>
          </a:p>
          <a:p>
            <a:r>
              <a:rPr lang="ky-KG" dirty="0" smtClean="0"/>
              <a:t>Указание неполных выходных данных агитационного материала</a:t>
            </a:r>
          </a:p>
          <a:p>
            <a:r>
              <a:rPr lang="ky-KG" dirty="0" smtClean="0"/>
              <a:t>Несоответствие информационных материалов требованиям законодательства</a:t>
            </a:r>
          </a:p>
          <a:p>
            <a:r>
              <a:rPr lang="ky-KG" dirty="0" smtClean="0"/>
              <a:t>Опубликование результатов опросов общественного мнения без указания обязательных выходных данных и с нарушением сроков (в последние 5 дней до выборов)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85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548681"/>
            <a:ext cx="6965245" cy="1296144"/>
          </a:xfrm>
        </p:spPr>
        <p:txBody>
          <a:bodyPr>
            <a:normAutofit/>
          </a:bodyPr>
          <a:lstStyle/>
          <a:p>
            <a:r>
              <a:rPr lang="ky-KG" sz="2000" b="1" dirty="0" smtClean="0"/>
              <a:t>Наиболее частные нарушения со стороны СМИ Законодательства о СМИ и Этического кодекса журналиста Кыргызстана 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704856" cy="4680520"/>
          </a:xfrm>
        </p:spPr>
        <p:txBody>
          <a:bodyPr>
            <a:normAutofit fontScale="62500" lnSpcReduction="20000"/>
          </a:bodyPr>
          <a:lstStyle/>
          <a:p>
            <a:r>
              <a:rPr lang="ky-KG" b="1" dirty="0" smtClean="0"/>
              <a:t>Распространение недостоверной информации, слухов </a:t>
            </a:r>
            <a:r>
              <a:rPr lang="ky-KG" dirty="0" smtClean="0"/>
              <a:t>(</a:t>
            </a:r>
            <a:r>
              <a:rPr lang="ru-RU" dirty="0"/>
              <a:t>Статья </a:t>
            </a:r>
            <a:r>
              <a:rPr lang="ru-RU" dirty="0" smtClean="0"/>
              <a:t>6 Закона о защите профессиональной деятельности журналиста: </a:t>
            </a:r>
            <a:r>
              <a:rPr lang="ru-RU" i="1" dirty="0" smtClean="0"/>
              <a:t>«</a:t>
            </a:r>
            <a:r>
              <a:rPr lang="ru-RU" dirty="0" smtClean="0"/>
              <a:t>Не </a:t>
            </a:r>
            <a:r>
              <a:rPr lang="ru-RU" dirty="0"/>
              <a:t>допускается использование установленных настоящим Законом прав журналиста в целях сокрытия или фальсификации общественно-значимых сведений, распространения слухов под видом достоверных </a:t>
            </a:r>
            <a:r>
              <a:rPr lang="ru-RU" dirty="0" smtClean="0"/>
              <a:t>сообщений»).</a:t>
            </a:r>
            <a:endParaRPr lang="ru-RU" dirty="0"/>
          </a:p>
          <a:p>
            <a:pPr lvl="0"/>
            <a:endParaRPr lang="ky-KG" dirty="0" smtClean="0"/>
          </a:p>
          <a:p>
            <a:pPr lvl="0"/>
            <a:r>
              <a:rPr lang="ky-KG" b="1" dirty="0" smtClean="0"/>
              <a:t>Размещение агитационных материалов внутри новостных блоков </a:t>
            </a:r>
            <a:r>
              <a:rPr lang="ky-KG" dirty="0" smtClean="0"/>
              <a:t>(Ст. 7 ЭКЖ: </a:t>
            </a:r>
            <a:r>
              <a:rPr lang="ru-RU" dirty="0"/>
              <a:t>Журналист должен воздержаться от создания или участия в создании рекламных материалов. В противном случае он должен сделать все, чтобы рекламные материалы были четко отделены от информационных и аналитических соответствующей рубрикацией или</a:t>
            </a:r>
            <a:r>
              <a:rPr lang="ru-RU" b="1" dirty="0"/>
              <a:t> </a:t>
            </a:r>
            <a:r>
              <a:rPr lang="ru-RU" dirty="0"/>
              <a:t>дополнительными</a:t>
            </a:r>
            <a:r>
              <a:rPr lang="ru-RU" b="1" dirty="0"/>
              <a:t> </a:t>
            </a:r>
            <a:r>
              <a:rPr lang="ru-RU" dirty="0"/>
              <a:t>указателями (символами), шрифтом и любым иным способом, чтобы коммерческий характер этих материалов сразу стал ясным для читателя, слушателя, </a:t>
            </a:r>
            <a:r>
              <a:rPr lang="ru-RU" dirty="0" smtClean="0"/>
              <a:t>зрителя).</a:t>
            </a:r>
          </a:p>
          <a:p>
            <a:pPr marL="0" lvl="0" indent="0">
              <a:buNone/>
            </a:pPr>
            <a:endParaRPr lang="ru-RU" dirty="0" smtClean="0"/>
          </a:p>
          <a:p>
            <a:pPr lvl="0"/>
            <a:r>
              <a:rPr lang="ru-RU" dirty="0" smtClean="0"/>
              <a:t> </a:t>
            </a:r>
            <a:r>
              <a:rPr lang="ru-RU" b="1" dirty="0" smtClean="0"/>
              <a:t>Несбалансированность информации </a:t>
            </a:r>
            <a:r>
              <a:rPr lang="ru-RU" dirty="0" smtClean="0"/>
              <a:t>(ст.17 ЭКЖ: «</a:t>
            </a:r>
            <a:r>
              <a:rPr lang="ru-RU" dirty="0"/>
              <a:t>Точки зрения оппонентов, в том числе тех, кто стал объектом критики журналиста, должны быть представлены </a:t>
            </a:r>
            <a:r>
              <a:rPr lang="ru-RU" dirty="0" smtClean="0"/>
              <a:t>сбалансировано»)</a:t>
            </a:r>
          </a:p>
          <a:p>
            <a:pPr marL="0" lvl="0" indent="0">
              <a:buNone/>
            </a:pPr>
            <a:endParaRPr lang="ru-RU" dirty="0" smtClean="0"/>
          </a:p>
          <a:p>
            <a:r>
              <a:rPr lang="ky-KG" b="1" dirty="0" smtClean="0"/>
              <a:t>Смешивание фактов и суждений </a:t>
            </a:r>
            <a:r>
              <a:rPr lang="ky-KG" dirty="0" smtClean="0"/>
              <a:t>(ст.10 ЭКЖ: «</a:t>
            </a:r>
            <a:r>
              <a:rPr lang="ru-RU" dirty="0"/>
              <a:t>Факты, суждения и предположения должны быть четко отделены друг от </a:t>
            </a:r>
            <a:r>
              <a:rPr lang="ru-RU" dirty="0" smtClean="0"/>
              <a:t>друга»)</a:t>
            </a:r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3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ky-KG" sz="3200" dirty="0" smtClean="0"/>
              <a:t>Косвенная политическая реклама 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704856" cy="4680520"/>
          </a:xfrm>
        </p:spPr>
        <p:txBody>
          <a:bodyPr>
            <a:normAutofit fontScale="47500" lnSpcReduction="20000"/>
          </a:bodyPr>
          <a:lstStyle/>
          <a:p>
            <a:r>
              <a:rPr lang="ky-KG" dirty="0" smtClean="0"/>
              <a:t>«Предвыборная агитация – деятельность... </a:t>
            </a:r>
            <a:r>
              <a:rPr lang="ky-KG" b="1" dirty="0" smtClean="0"/>
              <a:t>имеющая целью побудить или побуждающая</a:t>
            </a:r>
            <a:r>
              <a:rPr lang="ky-KG" dirty="0" smtClean="0"/>
              <a:t> избирателей к голосованию за тех или иных кандидатов либо против них...» (ст. 1 </a:t>
            </a:r>
            <a:r>
              <a:rPr lang="ky-KG" b="1" dirty="0" smtClean="0"/>
              <a:t>конституционного Закона о выборах)</a:t>
            </a:r>
          </a:p>
          <a:p>
            <a:endParaRPr lang="ky-KG" b="1" dirty="0" smtClean="0"/>
          </a:p>
          <a:p>
            <a:r>
              <a:rPr lang="ky-KG" b="1" dirty="0" smtClean="0"/>
              <a:t>Закон КР «О рекламе» </a:t>
            </a:r>
            <a:r>
              <a:rPr lang="ky-KG" dirty="0" smtClean="0"/>
              <a:t>не распространяется на политическую рекламу, однако, не запрещается применение закона по аналогии.</a:t>
            </a:r>
          </a:p>
          <a:p>
            <a:endParaRPr lang="ky-KG" dirty="0" smtClean="0"/>
          </a:p>
          <a:p>
            <a:r>
              <a:rPr lang="ky-KG" dirty="0" smtClean="0"/>
              <a:t>В </a:t>
            </a:r>
            <a:r>
              <a:rPr lang="ky-KG" dirty="0"/>
              <a:t>статье 2 </a:t>
            </a:r>
            <a:r>
              <a:rPr lang="ky-KG" b="1" dirty="0"/>
              <a:t>Закона КР “О рекламе” </a:t>
            </a:r>
            <a:r>
              <a:rPr lang="ky-KG" dirty="0"/>
              <a:t>дается определение косвенной (скрытой) рекламы, которой </a:t>
            </a:r>
            <a:r>
              <a:rPr lang="ru-RU" dirty="0"/>
              <a:t>признаются </a:t>
            </a:r>
            <a:r>
              <a:rPr lang="ky-KG" i="1" dirty="0"/>
              <a:t>“</a:t>
            </a:r>
            <a:r>
              <a:rPr lang="ru-RU" b="1" i="1" dirty="0"/>
              <a:t>все действия</a:t>
            </a:r>
            <a:r>
              <a:rPr lang="ru-RU" i="1" dirty="0"/>
              <a:t>, кроме прямой рекламы, </a:t>
            </a:r>
            <a:r>
              <a:rPr lang="ru-RU" b="1" i="1" dirty="0"/>
              <a:t>совершаемые в любой форме и любыми средствами, имеющими воздействие подсознательного характера с целью</a:t>
            </a:r>
            <a:r>
              <a:rPr lang="ru-RU" i="1" dirty="0"/>
              <a:t> привлечения внимания средств массовой информации и/или </a:t>
            </a:r>
            <a:r>
              <a:rPr lang="ru-RU" b="1" i="1" dirty="0"/>
              <a:t>формирования общественного мнения или восприятия по отношению к определенным </a:t>
            </a:r>
            <a:r>
              <a:rPr lang="ru-RU" b="1" i="1" dirty="0" smtClean="0"/>
              <a:t>…, </a:t>
            </a:r>
            <a:r>
              <a:rPr lang="ru-RU" b="1" i="1" dirty="0"/>
              <a:t>идеям и начинаниям, имеющим косвенное воздействие на</a:t>
            </a:r>
            <a:r>
              <a:rPr lang="ky-KG" b="1" i="1" dirty="0"/>
              <a:t>...</a:t>
            </a:r>
            <a:r>
              <a:rPr lang="ru-RU" b="1" i="1" dirty="0"/>
              <a:t> массовое или индивидуальное сознание, создавая впечатление беспристрастности и объективности, включающие в себя:</a:t>
            </a:r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          </a:t>
            </a:r>
            <a:r>
              <a:rPr lang="ru-RU" b="1" i="1" dirty="0" smtClean="0"/>
              <a:t>- </a:t>
            </a:r>
            <a:r>
              <a:rPr lang="ru-RU" b="1" i="1" dirty="0"/>
              <a:t>оказание спонсорской поддержки </a:t>
            </a:r>
            <a:r>
              <a:rPr lang="ru-RU" i="1" dirty="0"/>
              <a:t>спортивных, культурных и музыкальных мероприятий</a:t>
            </a:r>
            <a:r>
              <a:rPr lang="ru-RU" i="1" dirty="0" smtClean="0"/>
              <a:t>;</a:t>
            </a:r>
            <a:r>
              <a:rPr lang="ru-RU" i="1" dirty="0"/>
              <a:t>	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          - </a:t>
            </a:r>
            <a:r>
              <a:rPr lang="ru-RU" b="1" i="1" dirty="0"/>
              <a:t>размещение рекламной информации косвенного воздействия в телевизионных шо</a:t>
            </a:r>
            <a:r>
              <a:rPr lang="ru-RU" i="1" dirty="0"/>
              <a:t>у и фильмах</a:t>
            </a:r>
            <a:r>
              <a:rPr lang="ru-RU" i="1" dirty="0" smtClean="0"/>
              <a:t>;</a:t>
            </a:r>
            <a:endParaRPr lang="ru-RU" i="1" dirty="0"/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          - </a:t>
            </a:r>
            <a:r>
              <a:rPr lang="ru-RU" i="1" dirty="0"/>
              <a:t>использование или демонстрация на радио -, в телепередачах, статьях, объявлениях и рекламных информациях названий (</a:t>
            </a:r>
            <a:r>
              <a:rPr lang="ru-RU" i="1" dirty="0" smtClean="0"/>
              <a:t>наименований</a:t>
            </a:r>
            <a:r>
              <a:rPr lang="ru-RU" i="1" dirty="0"/>
              <a:t>) товаров и услуг, их </a:t>
            </a:r>
            <a:r>
              <a:rPr lang="ru-RU" b="1" i="1" dirty="0"/>
              <a:t>логотипов, </a:t>
            </a:r>
            <a:r>
              <a:rPr lang="ru-RU" i="1" dirty="0"/>
              <a:t>товарных знаков</a:t>
            </a:r>
            <a:r>
              <a:rPr lang="ru-RU" i="1" dirty="0" smtClean="0"/>
              <a:t>;”</a:t>
            </a:r>
          </a:p>
          <a:p>
            <a:pPr marL="0" indent="0">
              <a:buNone/>
            </a:pPr>
            <a:endParaRPr lang="ky-KG" i="1" dirty="0"/>
          </a:p>
          <a:p>
            <a:r>
              <a:rPr lang="ru-RU" dirty="0"/>
              <a:t>С</a:t>
            </a:r>
            <a:r>
              <a:rPr lang="ru-RU" dirty="0" smtClean="0"/>
              <a:t>огласно </a:t>
            </a:r>
            <a:r>
              <a:rPr lang="ru-RU" dirty="0"/>
              <a:t>пункту 9.6. </a:t>
            </a:r>
            <a:r>
              <a:rPr lang="ru-RU" b="1" dirty="0"/>
              <a:t>Положения «О предвыборной агитации при проведении выборов депутатов ЖК КР»</a:t>
            </a:r>
            <a:r>
              <a:rPr lang="ru-RU" dirty="0"/>
              <a:t>,</a:t>
            </a:r>
            <a:r>
              <a:rPr lang="ru-RU" b="1" dirty="0"/>
              <a:t> </a:t>
            </a:r>
            <a:r>
              <a:rPr lang="ru-RU" dirty="0"/>
              <a:t>утвержденного Постановлением ЦИК от 28.07.15 № 85: </a:t>
            </a:r>
            <a:r>
              <a:rPr lang="ru-RU" i="1" dirty="0"/>
              <a:t>«Информирование избирателей политическими партиями, зарегистрированными в качестве участника в выборах, или ее представителями с использованием наименования (полного, сокращенного или аббревиатуры), эмблемы, значков, логотипов или их характерных составных частей, флага, девизов, слоганов и/или иной атрибутики (символики) политических партий, позволяющих их идентифицировать  (определить их принадлежность), является агитацией</a:t>
            </a:r>
            <a:r>
              <a:rPr lang="ru-RU" i="1" dirty="0" smtClean="0"/>
              <a:t>…»</a:t>
            </a:r>
          </a:p>
          <a:p>
            <a:endParaRPr lang="ru-RU" dirty="0"/>
          </a:p>
          <a:p>
            <a:r>
              <a:rPr lang="ky-KG" b="1" dirty="0" smtClean="0"/>
              <a:t>Если косвенная политическая реклама оплачивается из избирательного фонда – она должна содержать все реквизиты агитационного материала.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55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751</TotalTime>
  <Words>1266</Words>
  <Application>Microsoft Office PowerPoint</Application>
  <PresentationFormat>Экран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Кнопка</vt:lpstr>
      <vt:lpstr>Юридические аспекты участия СМИ в выборах </vt:lpstr>
      <vt:lpstr>Законодательство</vt:lpstr>
      <vt:lpstr>Информационное обеспечение выборов - это</vt:lpstr>
      <vt:lpstr>Информирование избирателей </vt:lpstr>
      <vt:lpstr>Предвыборная агитация </vt:lpstr>
      <vt:lpstr>Почему необходимо четко разделять информирование и агитацию?</vt:lpstr>
      <vt:lpstr>Наиболее частые нарушения избирательного законодательства со стороны СМИ</vt:lpstr>
      <vt:lpstr>Наиболее частные нарушения со стороны СМИ Законодательства о СМИ и Этического кодекса журналиста Кыргызстана </vt:lpstr>
      <vt:lpstr>Косвенная политическая реклама  </vt:lpstr>
      <vt:lpstr>Примеры косвенной политической рекламы</vt:lpstr>
      <vt:lpstr>Аккредитация журналистов или СМИ?</vt:lpstr>
      <vt:lpstr>Аккредитация представителей СМИ в ЦИКе</vt:lpstr>
      <vt:lpstr>Участие СМИ в агитации</vt:lpstr>
      <vt:lpstr>Ответственность за нарушение законодательства о выборах в КоАП </vt:lpstr>
      <vt:lpstr>Спасибо за внимание!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Юридические аспекты участия СМИ в выборах</dc:title>
  <dc:creator>RePack by Diakov</dc:creator>
  <cp:lastModifiedBy>nurgul</cp:lastModifiedBy>
  <cp:revision>56</cp:revision>
  <cp:lastPrinted>2015-12-14T06:11:18Z</cp:lastPrinted>
  <dcterms:created xsi:type="dcterms:W3CDTF">2015-06-22T06:08:22Z</dcterms:created>
  <dcterms:modified xsi:type="dcterms:W3CDTF">2015-12-16T09:25:31Z</dcterms:modified>
</cp:coreProperties>
</file>