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68" r:id="rId4"/>
    <p:sldId id="265" r:id="rId5"/>
    <p:sldId id="275" r:id="rId6"/>
    <p:sldId id="272" r:id="rId7"/>
    <p:sldId id="273" r:id="rId8"/>
    <p:sldId id="274" r:id="rId9"/>
    <p:sldId id="257" r:id="rId10"/>
    <p:sldId id="258" r:id="rId11"/>
    <p:sldId id="260" r:id="rId12"/>
    <p:sldId id="261" r:id="rId13"/>
    <p:sldId id="262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E210-078B-4421-8877-B03F2DD35F27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4F9850-C3F7-40D2-B0E5-9B94B9DC04F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E210-078B-4421-8877-B03F2DD35F27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9850-C3F7-40D2-B0E5-9B94B9DC04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E210-078B-4421-8877-B03F2DD35F27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9850-C3F7-40D2-B0E5-9B94B9DC04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E210-078B-4421-8877-B03F2DD35F27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9850-C3F7-40D2-B0E5-9B94B9DC04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E210-078B-4421-8877-B03F2DD35F27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9850-C3F7-40D2-B0E5-9B94B9DC04F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E210-078B-4421-8877-B03F2DD35F27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9850-C3F7-40D2-B0E5-9B94B9DC04F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E210-078B-4421-8877-B03F2DD35F27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9850-C3F7-40D2-B0E5-9B94B9DC04F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E210-078B-4421-8877-B03F2DD35F27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9850-C3F7-40D2-B0E5-9B94B9DC04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E210-078B-4421-8877-B03F2DD35F27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9850-C3F7-40D2-B0E5-9B94B9DC04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E210-078B-4421-8877-B03F2DD35F27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9850-C3F7-40D2-B0E5-9B94B9DC04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E210-078B-4421-8877-B03F2DD35F27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9850-C3F7-40D2-B0E5-9B94B9DC04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7FEE210-078B-4421-8877-B03F2DD35F27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84F9850-C3F7-40D2-B0E5-9B94B9DC04F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808311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СМИ в период парламентских выборов 2015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8845" y="4460720"/>
            <a:ext cx="1728191" cy="165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886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smtClean="0"/>
              <a:t>Электронные СМИ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ky-KG" b="1" dirty="0" smtClean="0"/>
          </a:p>
          <a:p>
            <a:pPr marL="0" indent="0">
              <a:buNone/>
            </a:pPr>
            <a:endParaRPr lang="ky-KG" b="1" dirty="0"/>
          </a:p>
          <a:p>
            <a:pPr marL="0" indent="0">
              <a:buNone/>
            </a:pPr>
            <a:r>
              <a:rPr lang="ky-KG" b="1" dirty="0" smtClean="0">
                <a:solidFill>
                  <a:schemeClr val="tx1"/>
                </a:solidFill>
              </a:rPr>
              <a:t>г.Бишкек </a:t>
            </a:r>
            <a:r>
              <a:rPr lang="ky-KG" b="1" dirty="0">
                <a:solidFill>
                  <a:schemeClr val="tx1"/>
                </a:solidFill>
              </a:rPr>
              <a:t>- 7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КТРК, «</a:t>
            </a:r>
            <a:r>
              <a:rPr lang="ru-RU" dirty="0" err="1">
                <a:solidFill>
                  <a:schemeClr val="tx1"/>
                </a:solidFill>
              </a:rPr>
              <a:t>Биринчи</a:t>
            </a:r>
            <a:r>
              <a:rPr lang="ru-RU" dirty="0">
                <a:solidFill>
                  <a:schemeClr val="tx1"/>
                </a:solidFill>
              </a:rPr>
              <a:t> радио», «</a:t>
            </a:r>
            <a:r>
              <a:rPr lang="ru-RU" dirty="0" err="1">
                <a:solidFill>
                  <a:schemeClr val="tx1"/>
                </a:solidFill>
              </a:rPr>
              <a:t>ЭлТР</a:t>
            </a:r>
            <a:r>
              <a:rPr lang="ru-RU" dirty="0">
                <a:solidFill>
                  <a:schemeClr val="tx1"/>
                </a:solidFill>
              </a:rPr>
              <a:t>», «Пятый канал», НБТ, НТС, «Пирамида</a:t>
            </a:r>
            <a:r>
              <a:rPr lang="ru-RU" dirty="0" smtClean="0">
                <a:solidFill>
                  <a:schemeClr val="tx1"/>
                </a:solidFill>
              </a:rPr>
              <a:t>». 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ky-KG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ky-KG" b="1" dirty="0" smtClean="0">
                <a:solidFill>
                  <a:schemeClr val="tx1"/>
                </a:solidFill>
              </a:rPr>
              <a:t>г.Ош </a:t>
            </a:r>
            <a:r>
              <a:rPr lang="ky-KG" b="1" dirty="0">
                <a:solidFill>
                  <a:schemeClr val="tx1"/>
                </a:solidFill>
              </a:rPr>
              <a:t>- 4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«</a:t>
            </a:r>
            <a:r>
              <a:rPr lang="ru-RU" dirty="0" err="1">
                <a:solidFill>
                  <a:schemeClr val="tx1"/>
                </a:solidFill>
              </a:rPr>
              <a:t>Ынтымак</a:t>
            </a:r>
            <a:r>
              <a:rPr lang="ru-RU" dirty="0">
                <a:solidFill>
                  <a:schemeClr val="tx1"/>
                </a:solidFill>
              </a:rPr>
              <a:t> ТВ», радио «</a:t>
            </a:r>
            <a:r>
              <a:rPr lang="ru-RU" dirty="0" err="1">
                <a:solidFill>
                  <a:schemeClr val="tx1"/>
                </a:solidFill>
              </a:rPr>
              <a:t>Ынтымак</a:t>
            </a:r>
            <a:r>
              <a:rPr lang="ru-RU" dirty="0">
                <a:solidFill>
                  <a:schemeClr val="tx1"/>
                </a:solidFill>
              </a:rPr>
              <a:t>», «</a:t>
            </a:r>
            <a:r>
              <a:rPr lang="ru-RU" dirty="0" err="1" smtClean="0">
                <a:solidFill>
                  <a:schemeClr val="tx1"/>
                </a:solidFill>
              </a:rPr>
              <a:t>ОшТВ</a:t>
            </a:r>
            <a:r>
              <a:rPr lang="ru-RU" dirty="0">
                <a:solidFill>
                  <a:schemeClr val="tx1"/>
                </a:solidFill>
              </a:rPr>
              <a:t>»</a:t>
            </a:r>
            <a:r>
              <a:rPr lang="ky-KG" dirty="0">
                <a:solidFill>
                  <a:schemeClr val="tx1"/>
                </a:solidFill>
              </a:rPr>
              <a:t>,</a:t>
            </a:r>
            <a:r>
              <a:rPr lang="ru-RU" dirty="0">
                <a:solidFill>
                  <a:schemeClr val="tx1"/>
                </a:solidFill>
              </a:rPr>
              <a:t> «</a:t>
            </a:r>
            <a:r>
              <a:rPr lang="ru-RU" dirty="0" err="1">
                <a:solidFill>
                  <a:schemeClr val="tx1"/>
                </a:solidFill>
              </a:rPr>
              <a:t>Башат</a:t>
            </a:r>
            <a:r>
              <a:rPr lang="ru-RU" dirty="0">
                <a:solidFill>
                  <a:schemeClr val="tx1"/>
                </a:solidFill>
              </a:rPr>
              <a:t>». 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122" name="Picture 2" descr="C:\Users\nurgul\Pictures\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501131"/>
            <a:ext cx="1406756" cy="1033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19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ky-KG" sz="4400" b="1" dirty="0" smtClean="0"/>
              <a:t>Пресса</a:t>
            </a:r>
            <a:endParaRPr lang="ru-RU" sz="4400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251520" y="1988840"/>
            <a:ext cx="4254624" cy="4464496"/>
          </a:xfrm>
        </p:spPr>
        <p:txBody>
          <a:bodyPr/>
          <a:lstStyle/>
          <a:p>
            <a:pPr marL="0" indent="0" algn="ctr">
              <a:buNone/>
            </a:pPr>
            <a:r>
              <a:rPr lang="ky-KG" b="1" dirty="0" smtClean="0">
                <a:solidFill>
                  <a:schemeClr val="tx1"/>
                </a:solidFill>
              </a:rPr>
              <a:t>Республиканская </a:t>
            </a:r>
          </a:p>
          <a:p>
            <a:pPr marL="0" indent="0" algn="ctr">
              <a:buNone/>
            </a:pPr>
            <a:r>
              <a:rPr lang="ky-KG" b="1" dirty="0" smtClean="0">
                <a:solidFill>
                  <a:schemeClr val="tx1"/>
                </a:solidFill>
              </a:rPr>
              <a:t>(+ Чуйская)</a:t>
            </a:r>
          </a:p>
          <a:p>
            <a:pPr marL="0" indent="0" algn="ctr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r>
              <a:rPr lang="ky-KG" dirty="0" smtClean="0">
                <a:solidFill>
                  <a:schemeClr val="tx1"/>
                </a:solidFill>
              </a:rPr>
              <a:t>Кыргызскоязычная</a:t>
            </a:r>
            <a:r>
              <a:rPr lang="ky-KG" b="1" dirty="0" smtClean="0">
                <a:solidFill>
                  <a:schemeClr val="tx1"/>
                </a:solidFill>
              </a:rPr>
              <a:t> – 30</a:t>
            </a:r>
          </a:p>
          <a:p>
            <a:r>
              <a:rPr lang="ky-KG" dirty="0" smtClean="0">
                <a:solidFill>
                  <a:schemeClr val="tx1"/>
                </a:solidFill>
              </a:rPr>
              <a:t>Русскоязычная</a:t>
            </a:r>
            <a:r>
              <a:rPr lang="ky-KG" b="1" dirty="0" smtClean="0">
                <a:solidFill>
                  <a:schemeClr val="tx1"/>
                </a:solidFill>
              </a:rPr>
              <a:t> – 15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4648200" y="1916832"/>
            <a:ext cx="4316288" cy="3816424"/>
          </a:xfrm>
        </p:spPr>
        <p:txBody>
          <a:bodyPr/>
          <a:lstStyle/>
          <a:p>
            <a:pPr marL="0" indent="0" algn="ctr">
              <a:buNone/>
            </a:pPr>
            <a:r>
              <a:rPr lang="ky-KG" b="1" dirty="0" smtClean="0">
                <a:solidFill>
                  <a:schemeClr val="tx1"/>
                </a:solidFill>
              </a:rPr>
              <a:t>Региональная – 27</a:t>
            </a:r>
          </a:p>
          <a:p>
            <a:pPr marL="0" indent="0" algn="ctr">
              <a:buNone/>
            </a:pPr>
            <a:endParaRPr lang="ky-KG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r>
              <a:rPr lang="ky-KG" dirty="0" smtClean="0">
                <a:solidFill>
                  <a:schemeClr val="tx1"/>
                </a:solidFill>
              </a:rPr>
              <a:t>Кыргызскоязычная</a:t>
            </a:r>
            <a:r>
              <a:rPr lang="ky-KG" b="1" dirty="0" smtClean="0">
                <a:solidFill>
                  <a:schemeClr val="tx1"/>
                </a:solidFill>
              </a:rPr>
              <a:t> – 20</a:t>
            </a:r>
          </a:p>
          <a:p>
            <a:r>
              <a:rPr lang="ky-KG" dirty="0" smtClean="0">
                <a:solidFill>
                  <a:schemeClr val="tx1"/>
                </a:solidFill>
              </a:rPr>
              <a:t>Русскоязычная</a:t>
            </a:r>
            <a:r>
              <a:rPr lang="ky-KG" b="1" dirty="0" smtClean="0">
                <a:solidFill>
                  <a:schemeClr val="tx1"/>
                </a:solidFill>
              </a:rPr>
              <a:t> – 5</a:t>
            </a:r>
          </a:p>
          <a:p>
            <a:r>
              <a:rPr lang="ky-KG" dirty="0" smtClean="0">
                <a:solidFill>
                  <a:schemeClr val="tx1"/>
                </a:solidFill>
              </a:rPr>
              <a:t>Узбекскоязычная</a:t>
            </a:r>
            <a:r>
              <a:rPr lang="ky-KG" b="1" dirty="0" smtClean="0">
                <a:solidFill>
                  <a:schemeClr val="tx1"/>
                </a:solidFill>
              </a:rPr>
              <a:t> - 2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6146" name="Picture 2" descr="C:\Users\nurgul\Pictures\1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377" y="4869160"/>
            <a:ext cx="1257300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24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ky-KG" sz="3600" b="1" dirty="0" smtClean="0"/>
              <a:t/>
            </a:r>
            <a:br>
              <a:rPr lang="ky-KG" sz="3600" b="1" dirty="0" smtClean="0"/>
            </a:br>
            <a:r>
              <a:rPr lang="ky-KG" sz="3600" b="1" dirty="0"/>
              <a:t/>
            </a:r>
            <a:br>
              <a:rPr lang="ky-KG" sz="3600" b="1" dirty="0"/>
            </a:br>
            <a:r>
              <a:rPr lang="ky-KG" sz="3600" b="1" dirty="0" smtClean="0"/>
              <a:t/>
            </a:r>
            <a:br>
              <a:rPr lang="ky-KG" sz="3600" b="1" dirty="0" smtClean="0"/>
            </a:br>
            <a:r>
              <a:rPr lang="ky-KG" sz="3600" b="1" dirty="0" smtClean="0"/>
              <a:t/>
            </a:r>
            <a:br>
              <a:rPr lang="ky-KG" sz="3600" b="1" dirty="0" smtClean="0"/>
            </a:br>
            <a:r>
              <a:rPr lang="ky-KG" sz="3600" b="1" dirty="0"/>
              <a:t/>
            </a:r>
            <a:br>
              <a:rPr lang="ky-KG" sz="3600" b="1" dirty="0"/>
            </a:br>
            <a:r>
              <a:rPr lang="ky-KG" sz="3600" b="1" dirty="0" smtClean="0"/>
              <a:t/>
            </a:r>
            <a:br>
              <a:rPr lang="ky-KG" sz="3600" b="1" dirty="0" smtClean="0"/>
            </a:br>
            <a:r>
              <a:rPr lang="ky-KG" sz="3600" b="1" dirty="0"/>
              <a:t/>
            </a:r>
            <a:br>
              <a:rPr lang="ky-KG" sz="3600" b="1" dirty="0"/>
            </a:br>
            <a:r>
              <a:rPr lang="ky-KG" sz="4000" b="1" dirty="0" smtClean="0"/>
              <a:t>Информагентства </a:t>
            </a:r>
            <a:br>
              <a:rPr lang="ky-KG" sz="4000" b="1" dirty="0" smtClean="0"/>
            </a:br>
            <a:r>
              <a:rPr lang="ru-RU" sz="4000" b="1" dirty="0" smtClean="0"/>
              <a:t>(</a:t>
            </a:r>
            <a:r>
              <a:rPr lang="ru-RU" sz="4000" b="1" dirty="0"/>
              <a:t>интернет-издания) - </a:t>
            </a:r>
            <a:r>
              <a:rPr lang="ru-RU" sz="4000" b="1" dirty="0" smtClean="0"/>
              <a:t>6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8052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КНИА </a:t>
            </a:r>
            <a:r>
              <a:rPr lang="ru-RU" sz="2800" dirty="0">
                <a:solidFill>
                  <a:schemeClr val="tx1"/>
                </a:solidFill>
              </a:rPr>
              <a:t>«</a:t>
            </a:r>
            <a:r>
              <a:rPr lang="ru-RU" sz="2800" dirty="0" err="1">
                <a:solidFill>
                  <a:schemeClr val="tx1"/>
                </a:solidFill>
              </a:rPr>
              <a:t>Кабар</a:t>
            </a:r>
            <a:r>
              <a:rPr lang="ru-RU" sz="2800" dirty="0">
                <a:solidFill>
                  <a:schemeClr val="tx1"/>
                </a:solidFill>
              </a:rPr>
              <a:t>», 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ИА </a:t>
            </a:r>
            <a:r>
              <a:rPr lang="ru-RU" sz="2800" dirty="0">
                <a:solidFill>
                  <a:schemeClr val="tx1"/>
                </a:solidFill>
              </a:rPr>
              <a:t>«АКИ</a:t>
            </a:r>
            <a:r>
              <a:rPr lang="en-US" sz="2800" dirty="0">
                <a:solidFill>
                  <a:schemeClr val="tx1"/>
                </a:solidFill>
              </a:rPr>
              <a:t>press</a:t>
            </a:r>
            <a:r>
              <a:rPr lang="ru-RU" sz="2800" dirty="0">
                <a:solidFill>
                  <a:schemeClr val="tx1"/>
                </a:solidFill>
              </a:rPr>
              <a:t>», 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ИА </a:t>
            </a:r>
            <a:r>
              <a:rPr lang="ru-RU" sz="2800" dirty="0">
                <a:solidFill>
                  <a:schemeClr val="tx1"/>
                </a:solidFill>
              </a:rPr>
              <a:t>«24.</a:t>
            </a:r>
            <a:r>
              <a:rPr lang="en-US" sz="2800" dirty="0">
                <a:solidFill>
                  <a:schemeClr val="tx1"/>
                </a:solidFill>
              </a:rPr>
              <a:t>kg</a:t>
            </a:r>
            <a:r>
              <a:rPr lang="ru-RU" sz="2800" dirty="0">
                <a:solidFill>
                  <a:schemeClr val="tx1"/>
                </a:solidFill>
              </a:rPr>
              <a:t>», 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ИА </a:t>
            </a:r>
            <a:r>
              <a:rPr lang="ru-RU" sz="2800" dirty="0">
                <a:solidFill>
                  <a:schemeClr val="tx1"/>
                </a:solidFill>
              </a:rPr>
              <a:t>«</a:t>
            </a:r>
            <a:r>
              <a:rPr lang="en-US" sz="2800" dirty="0">
                <a:solidFill>
                  <a:schemeClr val="tx1"/>
                </a:solidFill>
              </a:rPr>
              <a:t>K</a:t>
            </a:r>
            <a:r>
              <a:rPr lang="ru-RU" sz="2800" dirty="0">
                <a:solidFill>
                  <a:schemeClr val="tx1"/>
                </a:solidFill>
              </a:rPr>
              <a:t>-</a:t>
            </a:r>
            <a:r>
              <a:rPr lang="en-US" sz="2800" dirty="0">
                <a:solidFill>
                  <a:schemeClr val="tx1"/>
                </a:solidFill>
              </a:rPr>
              <a:t>News</a:t>
            </a:r>
            <a:r>
              <a:rPr lang="ru-RU" sz="2800" dirty="0">
                <a:solidFill>
                  <a:schemeClr val="tx1"/>
                </a:solidFill>
              </a:rPr>
              <a:t>», 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ИА </a:t>
            </a:r>
            <a:r>
              <a:rPr lang="ru-RU" sz="2800" dirty="0">
                <a:solidFill>
                  <a:schemeClr val="tx1"/>
                </a:solidFill>
              </a:rPr>
              <a:t>«</a:t>
            </a:r>
            <a:r>
              <a:rPr lang="ru-RU" sz="2800" dirty="0" err="1">
                <a:solidFill>
                  <a:schemeClr val="tx1"/>
                </a:solidFill>
              </a:rPr>
              <a:t>КирТАГ</a:t>
            </a:r>
            <a:r>
              <a:rPr lang="ru-RU" sz="2800" dirty="0">
                <a:solidFill>
                  <a:schemeClr val="tx1"/>
                </a:solidFill>
              </a:rPr>
              <a:t>», 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just"/>
            <a:r>
              <a:rPr lang="ru-RU" sz="2800" dirty="0">
                <a:solidFill>
                  <a:schemeClr val="tx1"/>
                </a:solidFill>
              </a:rPr>
              <a:t>И</a:t>
            </a:r>
            <a:r>
              <a:rPr lang="ru-RU" sz="2800" dirty="0" smtClean="0">
                <a:solidFill>
                  <a:schemeClr val="tx1"/>
                </a:solidFill>
              </a:rPr>
              <a:t>нтернет-издание </a:t>
            </a:r>
            <a:r>
              <a:rPr lang="ru-RU" sz="2800" dirty="0">
                <a:solidFill>
                  <a:schemeClr val="tx1"/>
                </a:solidFill>
              </a:rPr>
              <a:t>«</a:t>
            </a:r>
            <a:r>
              <a:rPr lang="en-US" sz="2800" dirty="0" err="1">
                <a:solidFill>
                  <a:schemeClr val="tx1"/>
                </a:solidFill>
              </a:rPr>
              <a:t>vb</a:t>
            </a:r>
            <a:r>
              <a:rPr lang="ru-RU" sz="2800" dirty="0">
                <a:solidFill>
                  <a:schemeClr val="tx1"/>
                </a:solidFill>
              </a:rPr>
              <a:t>.</a:t>
            </a:r>
            <a:r>
              <a:rPr lang="en-US" sz="2800" dirty="0">
                <a:solidFill>
                  <a:schemeClr val="tx1"/>
                </a:solidFill>
              </a:rPr>
              <a:t>kg</a:t>
            </a:r>
            <a:r>
              <a:rPr lang="ru-RU" sz="2800" dirty="0">
                <a:solidFill>
                  <a:schemeClr val="tx1"/>
                </a:solidFill>
              </a:rPr>
              <a:t>»</a:t>
            </a:r>
          </a:p>
          <a:p>
            <a:pPr algn="just"/>
            <a:endParaRPr lang="ru-RU" sz="2800" dirty="0"/>
          </a:p>
        </p:txBody>
      </p:sp>
      <p:pic>
        <p:nvPicPr>
          <p:cNvPr id="7170" name="Picture 2" descr="C:\Users\nurgul\Pictures\1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2996952"/>
            <a:ext cx="2143563" cy="166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90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>
            <a:noAutofit/>
          </a:bodyPr>
          <a:lstStyle/>
          <a:p>
            <a:r>
              <a:rPr lang="ru-RU" sz="3600" b="1" dirty="0"/>
              <a:t>Тип и жанр </a:t>
            </a:r>
            <a:r>
              <a:rPr lang="ru-RU" sz="3600" b="1" dirty="0" smtClean="0"/>
              <a:t>материалов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9512" y="1268760"/>
            <a:ext cx="4316288" cy="54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chemeClr val="tx1"/>
                </a:solidFill>
              </a:rPr>
              <a:t>Электронные СМИ: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2200" dirty="0" smtClean="0">
                <a:solidFill>
                  <a:schemeClr val="tx1"/>
                </a:solidFill>
              </a:rPr>
              <a:t>новости</a:t>
            </a:r>
            <a:endParaRPr lang="ru-RU" sz="2200" dirty="0">
              <a:solidFill>
                <a:schemeClr val="tx1"/>
              </a:solidFill>
            </a:endParaRPr>
          </a:p>
          <a:p>
            <a:r>
              <a:rPr lang="ru-RU" sz="2200" dirty="0" smtClean="0">
                <a:solidFill>
                  <a:schemeClr val="tx1"/>
                </a:solidFill>
              </a:rPr>
              <a:t>сюжет</a:t>
            </a:r>
            <a:endParaRPr lang="ru-RU" sz="2200" dirty="0">
              <a:solidFill>
                <a:schemeClr val="tx1"/>
              </a:solidFill>
            </a:endParaRPr>
          </a:p>
          <a:p>
            <a:r>
              <a:rPr lang="ru-RU" sz="2200" dirty="0">
                <a:solidFill>
                  <a:schemeClr val="tx1"/>
                </a:solidFill>
              </a:rPr>
              <a:t>информационно-аналитическая </a:t>
            </a:r>
            <a:r>
              <a:rPr lang="ru-RU" sz="2200" dirty="0" smtClean="0">
                <a:solidFill>
                  <a:schemeClr val="tx1"/>
                </a:solidFill>
              </a:rPr>
              <a:t>программа</a:t>
            </a:r>
            <a:endParaRPr lang="ru-RU" sz="2200" dirty="0">
              <a:solidFill>
                <a:schemeClr val="tx1"/>
              </a:solidFill>
            </a:endParaRPr>
          </a:p>
          <a:p>
            <a:r>
              <a:rPr lang="ru-RU" sz="2200" dirty="0">
                <a:solidFill>
                  <a:schemeClr val="tx1"/>
                </a:solidFill>
              </a:rPr>
              <a:t>прямой </a:t>
            </a:r>
            <a:r>
              <a:rPr lang="ru-RU" sz="2200" dirty="0" smtClean="0">
                <a:solidFill>
                  <a:schemeClr val="tx1"/>
                </a:solidFill>
              </a:rPr>
              <a:t>эфир</a:t>
            </a:r>
            <a:endParaRPr lang="ru-RU" sz="2200" dirty="0">
              <a:solidFill>
                <a:schemeClr val="tx1"/>
              </a:solidFill>
            </a:endParaRPr>
          </a:p>
          <a:p>
            <a:r>
              <a:rPr lang="ru-RU" sz="2200" dirty="0" smtClean="0">
                <a:solidFill>
                  <a:schemeClr val="tx1"/>
                </a:solidFill>
              </a:rPr>
              <a:t>интервью</a:t>
            </a:r>
            <a:endParaRPr lang="ru-RU" sz="2200" dirty="0">
              <a:solidFill>
                <a:schemeClr val="tx1"/>
              </a:solidFill>
            </a:endParaRPr>
          </a:p>
          <a:p>
            <a:r>
              <a:rPr lang="ru-RU" sz="2200" dirty="0" smtClean="0">
                <a:solidFill>
                  <a:schemeClr val="tx1"/>
                </a:solidFill>
              </a:rPr>
              <a:t>опрос</a:t>
            </a:r>
            <a:endParaRPr lang="ru-RU" sz="2200" dirty="0">
              <a:solidFill>
                <a:schemeClr val="tx1"/>
              </a:solidFill>
            </a:endParaRPr>
          </a:p>
          <a:p>
            <a:r>
              <a:rPr lang="ru-RU" sz="2200" dirty="0">
                <a:solidFill>
                  <a:schemeClr val="tx1"/>
                </a:solidFill>
              </a:rPr>
              <a:t>агитационный ролик </a:t>
            </a:r>
            <a:r>
              <a:rPr lang="ru-RU" sz="2200" dirty="0" smtClean="0">
                <a:solidFill>
                  <a:schemeClr val="tx1"/>
                </a:solidFill>
              </a:rPr>
              <a:t>партии</a:t>
            </a:r>
            <a:endParaRPr lang="ru-RU" sz="2200" dirty="0">
              <a:solidFill>
                <a:schemeClr val="tx1"/>
              </a:solidFill>
            </a:endParaRPr>
          </a:p>
          <a:p>
            <a:r>
              <a:rPr lang="ru-RU" sz="2200" dirty="0">
                <a:solidFill>
                  <a:schemeClr val="tx1"/>
                </a:solidFill>
              </a:rPr>
              <a:t>ролик “Выборы-2015”</a:t>
            </a:r>
          </a:p>
          <a:p>
            <a:r>
              <a:rPr lang="ru-RU" sz="2200" dirty="0">
                <a:solidFill>
                  <a:schemeClr val="tx1"/>
                </a:solidFill>
              </a:rPr>
              <a:t>коммерческий сюжет</a:t>
            </a:r>
          </a:p>
          <a:p>
            <a:endParaRPr lang="ru-RU" sz="20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4648200" y="1340768"/>
            <a:ext cx="4316288" cy="5328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chemeClr val="tx1"/>
                </a:solidFill>
              </a:rPr>
              <a:t>Печатные СМИ и интернет-издания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</a:p>
          <a:p>
            <a:pPr marL="0" indent="0" algn="ctr">
              <a:buNone/>
            </a:pPr>
            <a:endParaRPr lang="ru-RU" sz="2200" dirty="0">
              <a:solidFill>
                <a:schemeClr val="tx1"/>
              </a:solidFill>
            </a:endParaRPr>
          </a:p>
          <a:p>
            <a:r>
              <a:rPr lang="ru-RU" sz="2200" dirty="0">
                <a:solidFill>
                  <a:schemeClr val="tx1"/>
                </a:solidFill>
              </a:rPr>
              <a:t>	новость</a:t>
            </a:r>
          </a:p>
          <a:p>
            <a:r>
              <a:rPr lang="ru-RU" sz="2200" dirty="0">
                <a:solidFill>
                  <a:schemeClr val="tx1"/>
                </a:solidFill>
              </a:rPr>
              <a:t>	аналитика</a:t>
            </a:r>
          </a:p>
          <a:p>
            <a:r>
              <a:rPr lang="ru-RU" sz="2200" dirty="0">
                <a:solidFill>
                  <a:schemeClr val="tx1"/>
                </a:solidFill>
              </a:rPr>
              <a:t>	интервью</a:t>
            </a:r>
          </a:p>
          <a:p>
            <a:r>
              <a:rPr lang="ru-RU" sz="2200" dirty="0">
                <a:solidFill>
                  <a:schemeClr val="tx1"/>
                </a:solidFill>
              </a:rPr>
              <a:t>	опрос</a:t>
            </a:r>
          </a:p>
          <a:p>
            <a:r>
              <a:rPr lang="ru-RU" sz="2200" dirty="0">
                <a:solidFill>
                  <a:schemeClr val="tx1"/>
                </a:solidFill>
              </a:rPr>
              <a:t>	коммерческий </a:t>
            </a:r>
            <a:r>
              <a:rPr lang="ru-RU" sz="2200" dirty="0" smtClean="0">
                <a:solidFill>
                  <a:schemeClr val="tx1"/>
                </a:solidFill>
              </a:rPr>
              <a:t>    	материал</a:t>
            </a:r>
            <a:endParaRPr lang="ru-RU" sz="22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595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10945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ky-KG" sz="3500" b="1" dirty="0" smtClean="0"/>
              <a:t>Из опыта предыдущих выборов</a:t>
            </a:r>
            <a:endParaRPr lang="ru-RU" sz="35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83264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Для определения характерных особенностей работы и проблем </a:t>
            </a:r>
            <a:r>
              <a:rPr lang="ru-RU" dirty="0" err="1">
                <a:solidFill>
                  <a:schemeClr val="tx1"/>
                </a:solidFill>
              </a:rPr>
              <a:t>кыргызстанских</a:t>
            </a:r>
            <a:r>
              <a:rPr lang="ru-RU" dirty="0">
                <a:solidFill>
                  <a:schemeClr val="tx1"/>
                </a:solidFill>
              </a:rPr>
              <a:t> СМИ и интернет-изданий во время масштабных выборных кампаний, была проанализирована их работа во время парламентских выборов 2007 и </a:t>
            </a:r>
            <a:r>
              <a:rPr lang="ru-RU" dirty="0" smtClean="0">
                <a:solidFill>
                  <a:schemeClr val="tx1"/>
                </a:solidFill>
              </a:rPr>
              <a:t>2010</a:t>
            </a:r>
            <a:r>
              <a:rPr lang="ru-RU" dirty="0" smtClean="0">
                <a:solidFill>
                  <a:schemeClr val="tx1"/>
                </a:solidFill>
              </a:rPr>
              <a:t>гг.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и </a:t>
            </a:r>
            <a:r>
              <a:rPr lang="ru-RU" dirty="0" err="1">
                <a:solidFill>
                  <a:schemeClr val="tx1"/>
                </a:solidFill>
              </a:rPr>
              <a:t>президен</a:t>
            </a:r>
            <a:r>
              <a:rPr lang="ky-KG" dirty="0">
                <a:solidFill>
                  <a:schemeClr val="tx1"/>
                </a:solidFill>
              </a:rPr>
              <a:t>т</a:t>
            </a:r>
            <a:r>
              <a:rPr lang="ru-RU" dirty="0" err="1">
                <a:solidFill>
                  <a:schemeClr val="tx1"/>
                </a:solidFill>
              </a:rPr>
              <a:t>ских</a:t>
            </a:r>
            <a:r>
              <a:rPr lang="ru-RU" dirty="0">
                <a:solidFill>
                  <a:schemeClr val="tx1"/>
                </a:solidFill>
              </a:rPr>
              <a:t> выборов 2009 и </a:t>
            </a:r>
            <a:r>
              <a:rPr lang="ru-RU" dirty="0" smtClean="0">
                <a:solidFill>
                  <a:schemeClr val="tx1"/>
                </a:solidFill>
              </a:rPr>
              <a:t>2011гг.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Наиболее </a:t>
            </a:r>
            <a:r>
              <a:rPr lang="ru-RU" dirty="0">
                <a:solidFill>
                  <a:schemeClr val="tx1"/>
                </a:solidFill>
              </a:rPr>
              <a:t>часто </a:t>
            </a:r>
            <a:r>
              <a:rPr lang="ru-RU" dirty="0" smtClean="0">
                <a:solidFill>
                  <a:schemeClr val="tx1"/>
                </a:solidFill>
              </a:rPr>
              <a:t>встречающаяся проблема - аккредитации СМИ и интернет-изданий  </a:t>
            </a:r>
            <a:r>
              <a:rPr lang="ru-RU" dirty="0">
                <a:solidFill>
                  <a:schemeClr val="tx1"/>
                </a:solidFill>
              </a:rPr>
              <a:t>для участия в </a:t>
            </a:r>
            <a:r>
              <a:rPr lang="ru-RU" dirty="0" smtClean="0">
                <a:solidFill>
                  <a:schemeClr val="tx1"/>
                </a:solidFill>
              </a:rPr>
              <a:t>выборах.</a:t>
            </a: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Для </a:t>
            </a:r>
            <a:r>
              <a:rPr lang="ru-RU" b="1" dirty="0">
                <a:solidFill>
                  <a:schemeClr val="tx1"/>
                </a:solidFill>
              </a:rPr>
              <a:t>печатных СМИ</a:t>
            </a:r>
            <a:r>
              <a:rPr lang="ru-RU" dirty="0">
                <a:solidFill>
                  <a:schemeClr val="tx1"/>
                </a:solidFill>
              </a:rPr>
              <a:t> трудной задачей является успеть аккредитоваться к сроку, определенному выборным законодательством (3 дня в </a:t>
            </a:r>
            <a:r>
              <a:rPr lang="ru-RU" dirty="0" smtClean="0">
                <a:solidFill>
                  <a:schemeClr val="tx1"/>
                </a:solidFill>
              </a:rPr>
              <a:t>2007г., </a:t>
            </a:r>
            <a:r>
              <a:rPr lang="ru-RU" dirty="0">
                <a:solidFill>
                  <a:schemeClr val="tx1"/>
                </a:solidFill>
              </a:rPr>
              <a:t>5 дней в </a:t>
            </a:r>
            <a:r>
              <a:rPr lang="ru-RU" dirty="0" smtClean="0">
                <a:solidFill>
                  <a:schemeClr val="tx1"/>
                </a:solidFill>
              </a:rPr>
              <a:t>2010г., </a:t>
            </a:r>
            <a:r>
              <a:rPr lang="ru-RU" dirty="0">
                <a:solidFill>
                  <a:schemeClr val="tx1"/>
                </a:solidFill>
              </a:rPr>
              <a:t>10 дней в </a:t>
            </a:r>
            <a:r>
              <a:rPr lang="ru-RU" dirty="0" smtClean="0">
                <a:solidFill>
                  <a:schemeClr val="tx1"/>
                </a:solidFill>
              </a:rPr>
              <a:t>2015г.).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123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480720"/>
          </a:xfrm>
        </p:spPr>
        <p:txBody>
          <a:bodyPr/>
          <a:lstStyle/>
          <a:p>
            <a:pPr marL="0" indent="0" algn="just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Большинство </a:t>
            </a:r>
            <a:r>
              <a:rPr lang="ru-RU" dirty="0">
                <a:solidFill>
                  <a:schemeClr val="tx1"/>
                </a:solidFill>
              </a:rPr>
              <a:t>республиканских газет являются еженедельными, а значительное их количество, прежде всего, региональные издания выходят даже один раз в 2 недели, а порой и в месяц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Чтобы </a:t>
            </a:r>
            <a:r>
              <a:rPr lang="ru-RU" dirty="0">
                <a:solidFill>
                  <a:schemeClr val="tx1"/>
                </a:solidFill>
              </a:rPr>
              <a:t>успеть к этому сроку они вынуждены иногда ломать график выхода и готовить </a:t>
            </a:r>
            <a:r>
              <a:rPr lang="ru-RU" dirty="0" err="1">
                <a:solidFill>
                  <a:schemeClr val="tx1"/>
                </a:solidFill>
              </a:rPr>
              <a:t>спецвыпуски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Поэтому многие СМИ на предыдущих выборах просто отказывались от участия в освещении предвыборного процесса из-за невозможности, по их мнению, уложиться в отведенный сжатый срок по предоставлению необходимых материалов в ЦИК.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218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ky-KG" sz="4000" b="1" dirty="0"/>
              <a:t>Этап подготовки к выборам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784976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y-KG" b="1" dirty="0">
                <a:solidFill>
                  <a:schemeClr val="tx1"/>
                </a:solidFill>
              </a:rPr>
              <a:t>Работа с ЦИК </a:t>
            </a:r>
            <a:endParaRPr lang="ky-KG" b="1" dirty="0" smtClean="0">
              <a:solidFill>
                <a:schemeClr val="tx1"/>
              </a:solidFill>
            </a:endParaRPr>
          </a:p>
          <a:p>
            <a:pPr algn="just"/>
            <a:r>
              <a:rPr lang="ky-KG" dirty="0">
                <a:solidFill>
                  <a:schemeClr val="tx1"/>
                </a:solidFill>
              </a:rPr>
              <a:t>Р</a:t>
            </a:r>
            <a:r>
              <a:rPr lang="ky-KG" dirty="0" smtClean="0">
                <a:solidFill>
                  <a:schemeClr val="tx1"/>
                </a:solidFill>
              </a:rPr>
              <a:t>азработка </a:t>
            </a:r>
            <a:r>
              <a:rPr lang="ky-KG" dirty="0">
                <a:solidFill>
                  <a:schemeClr val="tx1"/>
                </a:solidFill>
              </a:rPr>
              <a:t>проектов НПА ЦИК по вопросам информирования и агитации, Меморандума о сотрудничестве с </a:t>
            </a:r>
            <a:r>
              <a:rPr lang="ky-KG" dirty="0" smtClean="0">
                <a:solidFill>
                  <a:schemeClr val="tx1"/>
                </a:solidFill>
              </a:rPr>
              <a:t>интернет-изданиями</a:t>
            </a:r>
            <a:endParaRPr lang="ky-KG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ky-KG" dirty="0">
              <a:solidFill>
                <a:schemeClr val="tx1"/>
              </a:solidFill>
            </a:endParaRPr>
          </a:p>
          <a:p>
            <a:pPr algn="just"/>
            <a:r>
              <a:rPr lang="ky-KG" dirty="0">
                <a:solidFill>
                  <a:schemeClr val="tx1"/>
                </a:solidFill>
              </a:rPr>
              <a:t>Распространие краткого пособия для журналистов по выборам (на русском и кыргызском языках</a:t>
            </a:r>
            <a:r>
              <a:rPr lang="ky-KG" dirty="0" smtClean="0">
                <a:solidFill>
                  <a:schemeClr val="tx1"/>
                </a:solidFill>
              </a:rPr>
              <a:t>)</a:t>
            </a:r>
          </a:p>
          <a:p>
            <a:pPr algn="just"/>
            <a:endParaRPr lang="ky-KG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nurgul\Pictures\Posobi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861048"/>
            <a:ext cx="2213708" cy="288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484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just">
              <a:buNone/>
            </a:pPr>
            <a:endParaRPr lang="ky-KG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ky-KG" b="1" dirty="0" smtClean="0">
                <a:solidFill>
                  <a:schemeClr val="tx1"/>
                </a:solidFill>
              </a:rPr>
              <a:t>Работа </a:t>
            </a:r>
            <a:r>
              <a:rPr lang="ky-KG" b="1" dirty="0">
                <a:solidFill>
                  <a:schemeClr val="tx1"/>
                </a:solidFill>
              </a:rPr>
              <a:t>со </a:t>
            </a:r>
            <a:r>
              <a:rPr lang="ky-KG" b="1" dirty="0" smtClean="0">
                <a:solidFill>
                  <a:schemeClr val="tx1"/>
                </a:solidFill>
              </a:rPr>
              <a:t>СМИ</a:t>
            </a:r>
          </a:p>
          <a:p>
            <a:pPr marL="0" indent="0" algn="just">
              <a:buNone/>
            </a:pPr>
            <a:endParaRPr lang="ky-KG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ky-KG" b="1" dirty="0">
              <a:solidFill>
                <a:schemeClr val="tx1"/>
              </a:solidFill>
            </a:endParaRPr>
          </a:p>
          <a:p>
            <a:pPr algn="just"/>
            <a:r>
              <a:rPr lang="ky-KG" dirty="0">
                <a:solidFill>
                  <a:schemeClr val="tx1"/>
                </a:solidFill>
              </a:rPr>
              <a:t>Информационная рассылка для СМИ:</a:t>
            </a:r>
          </a:p>
          <a:p>
            <a:pPr marL="0" indent="0" algn="just">
              <a:buNone/>
            </a:pPr>
            <a:r>
              <a:rPr lang="ky-KG" dirty="0">
                <a:solidFill>
                  <a:schemeClr val="tx1"/>
                </a:solidFill>
              </a:rPr>
              <a:t>	- относительно фиксации расценок за рекламные услуги за 6 месяцев до опубликования Указа Президента о назначении выборов (в феврале </a:t>
            </a:r>
            <a:r>
              <a:rPr lang="ky-KG" dirty="0" smtClean="0">
                <a:solidFill>
                  <a:schemeClr val="tx1"/>
                </a:solidFill>
              </a:rPr>
              <a:t>2015г.);</a:t>
            </a:r>
          </a:p>
          <a:p>
            <a:pPr marL="0" indent="0" algn="just">
              <a:buNone/>
            </a:pPr>
            <a:endParaRPr lang="ky-KG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ky-KG" dirty="0">
                <a:solidFill>
                  <a:schemeClr val="tx1"/>
                </a:solidFill>
              </a:rPr>
              <a:t>	- о сроках опубликования расценок за услуги по изготовлению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ky-KG" dirty="0">
                <a:solidFill>
                  <a:schemeClr val="tx1"/>
                </a:solidFill>
              </a:rPr>
              <a:t>размещению агитационных </a:t>
            </a:r>
            <a:r>
              <a:rPr lang="ky-KG" dirty="0" smtClean="0">
                <a:solidFill>
                  <a:schemeClr val="tx1"/>
                </a:solidFill>
              </a:rPr>
              <a:t>материалов (май 2015г.).</a:t>
            </a:r>
            <a:endParaRPr lang="ky-KG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099" name="Picture 3" descr="C:\Users\nurgul\Pictures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717296"/>
            <a:ext cx="1757973" cy="130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586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5532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ky-KG" b="1" dirty="0" smtClean="0">
                <a:solidFill>
                  <a:schemeClr val="tx1"/>
                </a:solidFill>
              </a:rPr>
              <a:t>1</a:t>
            </a:r>
            <a:r>
              <a:rPr lang="ky-KG" b="1" dirty="0">
                <a:solidFill>
                  <a:schemeClr val="tx1"/>
                </a:solidFill>
              </a:rPr>
              <a:t>. </a:t>
            </a:r>
            <a:r>
              <a:rPr lang="ru-RU" b="1" dirty="0">
                <a:solidFill>
                  <a:schemeClr val="tx1"/>
                </a:solidFill>
              </a:rPr>
              <a:t>О размерах расценок за размещение/изготовление агитационных материалов.</a:t>
            </a:r>
            <a:r>
              <a:rPr lang="ru-RU" dirty="0">
                <a:solidFill>
                  <a:schemeClr val="tx1"/>
                </a:solidFill>
              </a:rPr>
              <a:t> В феврале 2015 года было разослано информационное сообщение для СМИ с целью предупредить их о поправках в законодательство о выборах, которые обязывают СМИ, желающие участвовать в предвыборной агитации зафиксировать свои расценки за размещение рекламы за полгода до выхода Указа президента о назначении парламентских выборов. Вкратце, сообщение содержало следующую информацию: </a:t>
            </a:r>
            <a:r>
              <a:rPr lang="ru-RU" i="1" dirty="0">
                <a:solidFill>
                  <a:schemeClr val="tx1"/>
                </a:solidFill>
              </a:rPr>
              <a:t>«Согласно ныне действующему Конституционному закону о выборах (п.4 статьи 24 и п.2 статьи 25) </a:t>
            </a:r>
            <a:r>
              <a:rPr lang="ru-RU" b="1" i="1" dirty="0">
                <a:solidFill>
                  <a:schemeClr val="tx1"/>
                </a:solidFill>
              </a:rPr>
              <a:t>«Стоимость предоставляемого кандидатам, политической партии платного эфирного времени/печатной площади не может превышать стоимости, которая взималась за 6 месяцев до дня назначения выборов»</a:t>
            </a:r>
            <a:r>
              <a:rPr lang="ru-RU" i="1" dirty="0">
                <a:solidFill>
                  <a:schemeClr val="tx1"/>
                </a:solidFill>
              </a:rPr>
              <a:t>. Если Вы планируете размещать агитационный материал, то тарифы за оказываемые услуги необходимо корректировать уже сейчас. Иначе, завышение цен на оказываемые услуги каким-либо партиям, будет рассматриваться как нарушение законодательства и может повлечь неблагоприятные последствия для Вашей организации».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229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5272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ky-KG" b="1" dirty="0">
                <a:solidFill>
                  <a:schemeClr val="tx1"/>
                </a:solidFill>
              </a:rPr>
              <a:t>2. </a:t>
            </a:r>
            <a:r>
              <a:rPr lang="ru-RU" b="1" dirty="0">
                <a:solidFill>
                  <a:schemeClr val="tx1"/>
                </a:solidFill>
              </a:rPr>
              <a:t>Когда уже можно опубликовывать тарифы за размещение агитационных </a:t>
            </a:r>
            <a:r>
              <a:rPr lang="ru-RU" b="1" dirty="0" smtClean="0">
                <a:solidFill>
                  <a:schemeClr val="tx1"/>
                </a:solidFill>
              </a:rPr>
              <a:t>материалов</a:t>
            </a:r>
            <a:r>
              <a:rPr lang="ru-RU" b="1" dirty="0">
                <a:solidFill>
                  <a:schemeClr val="tx1"/>
                </a:solidFill>
              </a:rPr>
              <a:t>?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В мае </a:t>
            </a:r>
            <a:r>
              <a:rPr lang="ru-RU" dirty="0" smtClean="0">
                <a:solidFill>
                  <a:schemeClr val="tx1"/>
                </a:solidFill>
              </a:rPr>
              <a:t>2015г. была распространена информация </a:t>
            </a:r>
            <a:r>
              <a:rPr lang="ru-RU" dirty="0">
                <a:solidFill>
                  <a:schemeClr val="tx1"/>
                </a:solidFill>
              </a:rPr>
              <a:t>среди СМИ и интернет-изданий о том, что формально можно опубликовывать свои расценки еще до выхода Указа Президента о выборах в ЖК КР, так как прямого запрета в законодательстве на это нет. Так, в пункте 20 статьи 22 Закона “О выборах” сказано: «При проведении выборов сведения о размере и других условиях оплаты за предоставление эфирного времени, печатной площади должны быть опубликованы соответствующей организацией </a:t>
            </a:r>
            <a:r>
              <a:rPr lang="ru-RU" dirty="0" smtClean="0">
                <a:solidFill>
                  <a:schemeClr val="tx1"/>
                </a:solidFill>
              </a:rPr>
              <a:t>телерадиовещания, </a:t>
            </a:r>
            <a:r>
              <a:rPr lang="ru-RU" dirty="0">
                <a:solidFill>
                  <a:schemeClr val="tx1"/>
                </a:solidFill>
              </a:rPr>
              <a:t>редакцией периодического печатного издания </a:t>
            </a:r>
            <a:r>
              <a:rPr lang="ru-RU" b="1" i="1" dirty="0">
                <a:solidFill>
                  <a:schemeClr val="tx1"/>
                </a:solidFill>
              </a:rPr>
              <a:t>не позднее 10 календарных дней после официального опубликования решения о назначении выборов и представлены в </a:t>
            </a:r>
            <a:r>
              <a:rPr lang="ru-RU" b="1" i="1" dirty="0" smtClean="0">
                <a:solidFill>
                  <a:schemeClr val="tx1"/>
                </a:solidFill>
              </a:rPr>
              <a:t>ЦИК»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То есть, на самом деле, конституционным Законом о выборах установлен лишь конечный срок для опубликования сведений: «не позднее 10 календарных дней после опубликования решения о назначении выборов».  Это значит, что сведения о расценках могут быть опубликованы раньше </a:t>
            </a:r>
            <a:r>
              <a:rPr lang="en-US" dirty="0" smtClean="0">
                <a:solidFill>
                  <a:schemeClr val="tx1"/>
                </a:solidFill>
              </a:rPr>
              <a:t>10-</a:t>
            </a:r>
            <a:r>
              <a:rPr lang="ru-RU" dirty="0" err="1" smtClean="0">
                <a:solidFill>
                  <a:schemeClr val="tx1"/>
                </a:solidFill>
              </a:rPr>
              <a:t>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срока после опубликования Указа Президента КР о назначении выборов. Важно, чтобы они были представлены в ЦИК не позднее 10 дней после официального опубликования Указа Президента КР.</a:t>
            </a:r>
          </a:p>
          <a:p>
            <a:pPr marL="0" indent="0" algn="just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42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Повышение юридической грамотности представителей СМИ, а также желание получить прибыль во время агитационного периода привели к тому, что в 2015 году в ЦИК КР было аккредитовано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204</a:t>
            </a:r>
            <a:r>
              <a:rPr lang="ru-RU" dirty="0">
                <a:solidFill>
                  <a:schemeClr val="tx1"/>
                </a:solidFill>
              </a:rPr>
              <a:t> электронных и печатных СМИ,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</a:t>
            </a:r>
            <a:r>
              <a:rPr lang="ru-RU" dirty="0">
                <a:solidFill>
                  <a:schemeClr val="tx1"/>
                </a:solidFill>
              </a:rPr>
              <a:t> интернет-издания. В аккредитации было отказано лишь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ru-RU" dirty="0">
                <a:solidFill>
                  <a:schemeClr val="tx1"/>
                </a:solidFill>
              </a:rPr>
              <a:t> СМИ и </a:t>
            </a:r>
            <a:r>
              <a:rPr lang="ru-RU" dirty="0" smtClean="0">
                <a:solidFill>
                  <a:schemeClr val="tx1"/>
                </a:solidFill>
              </a:rPr>
              <a:t>некоторым интернет-сайтам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nurgul\Pictures\1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955" y="4665686"/>
            <a:ext cx="1260140" cy="1015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nurgul\Pictures\2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365104"/>
            <a:ext cx="1136526" cy="1616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3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Политическая ситуация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179512" y="980728"/>
            <a:ext cx="4316288" cy="576064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sz="2200" b="1" dirty="0" smtClean="0">
                <a:solidFill>
                  <a:schemeClr val="tx1"/>
                </a:solidFill>
              </a:rPr>
              <a:t>25 </a:t>
            </a:r>
            <a:r>
              <a:rPr lang="ru-RU" sz="2200" b="1" dirty="0">
                <a:solidFill>
                  <a:schemeClr val="tx1"/>
                </a:solidFill>
              </a:rPr>
              <a:t>июля </a:t>
            </a:r>
            <a:r>
              <a:rPr lang="ru-RU" sz="2200" b="1" dirty="0" smtClean="0">
                <a:solidFill>
                  <a:schemeClr val="tx1"/>
                </a:solidFill>
              </a:rPr>
              <a:t>2015г</a:t>
            </a:r>
            <a:r>
              <a:rPr lang="ru-RU" sz="2200" b="1" dirty="0">
                <a:solidFill>
                  <a:schemeClr val="tx1"/>
                </a:solidFill>
              </a:rPr>
              <a:t>. </a:t>
            </a:r>
            <a:r>
              <a:rPr lang="ru-RU" sz="2200" dirty="0">
                <a:solidFill>
                  <a:schemeClr val="tx1"/>
                </a:solidFill>
              </a:rPr>
              <a:t>Президент </a:t>
            </a:r>
            <a:r>
              <a:rPr lang="ru-RU" sz="2200" dirty="0" smtClean="0">
                <a:solidFill>
                  <a:schemeClr val="tx1"/>
                </a:solidFill>
              </a:rPr>
              <a:t>КР </a:t>
            </a:r>
            <a:r>
              <a:rPr lang="ru-RU" sz="2200" dirty="0" smtClean="0">
                <a:solidFill>
                  <a:schemeClr val="tx1"/>
                </a:solidFill>
              </a:rPr>
              <a:t>назначил </a:t>
            </a:r>
            <a:r>
              <a:rPr lang="ru-RU" sz="2200" dirty="0">
                <a:solidFill>
                  <a:schemeClr val="tx1"/>
                </a:solidFill>
              </a:rPr>
              <a:t>выборы в Парламент на 4 октября. Выборы </a:t>
            </a:r>
            <a:r>
              <a:rPr lang="ky-KG" sz="2200" dirty="0">
                <a:solidFill>
                  <a:schemeClr val="tx1"/>
                </a:solidFill>
              </a:rPr>
              <a:t>проводились </a:t>
            </a:r>
            <a:r>
              <a:rPr lang="ru-RU" sz="2200" dirty="0">
                <a:solidFill>
                  <a:schemeClr val="tx1"/>
                </a:solidFill>
              </a:rPr>
              <a:t>по системе пропорционального представительства, при которой 120 членов парламента избираются на 5-й летний срок по закрытым партийным спискам в едином общенациональном избирательном округе с двойным избирательным порогом.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4788024" y="1052736"/>
            <a:ext cx="4176464" cy="5616624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>
                <a:solidFill>
                  <a:schemeClr val="tx1"/>
                </a:solidFill>
              </a:rPr>
              <a:t>Аалам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Ар-</a:t>
            </a:r>
            <a:r>
              <a:rPr lang="ru-RU" dirty="0" err="1" smtClean="0">
                <a:solidFill>
                  <a:schemeClr val="tx1"/>
                </a:solidFill>
              </a:rPr>
              <a:t>Намыс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err="1" smtClean="0">
                <a:solidFill>
                  <a:schemeClr val="tx1"/>
                </a:solidFill>
              </a:rPr>
              <a:t>Ата-Мекен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err="1" smtClean="0">
                <a:solidFill>
                  <a:schemeClr val="tx1"/>
                </a:solidFill>
              </a:rPr>
              <a:t>Азаттык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err="1" smtClean="0">
                <a:solidFill>
                  <a:schemeClr val="tx1"/>
                </a:solidFill>
              </a:rPr>
              <a:t>Бир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Бол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Бутун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Кыргызстан-</a:t>
            </a:r>
            <a:r>
              <a:rPr lang="ru-RU" dirty="0" err="1" smtClean="0">
                <a:solidFill>
                  <a:schemeClr val="tx1"/>
                </a:solidFill>
              </a:rPr>
              <a:t>Эмгек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Конгресс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Кыргызстан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Мекен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Ынтымагы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 err="1" smtClean="0">
                <a:solidFill>
                  <a:schemeClr val="tx1"/>
                </a:solidFill>
              </a:rPr>
              <a:t>Онугуу</a:t>
            </a:r>
            <a:r>
              <a:rPr lang="ru-RU" dirty="0" smtClean="0">
                <a:solidFill>
                  <a:schemeClr val="tx1"/>
                </a:solidFill>
              </a:rPr>
              <a:t> Прогресс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Республика-</a:t>
            </a:r>
            <a:r>
              <a:rPr lang="ru-RU" dirty="0" err="1" smtClean="0">
                <a:solidFill>
                  <a:schemeClr val="tx1"/>
                </a:solidFill>
              </a:rPr>
              <a:t>Ата</a:t>
            </a:r>
            <a:r>
              <a:rPr lang="ru-RU" dirty="0" smtClean="0">
                <a:solidFill>
                  <a:schemeClr val="tx1"/>
                </a:solidFill>
              </a:rPr>
              <a:t>-</a:t>
            </a:r>
            <a:r>
              <a:rPr lang="ru-RU" dirty="0" err="1" smtClean="0">
                <a:solidFill>
                  <a:schemeClr val="tx1"/>
                </a:solidFill>
              </a:rPr>
              <a:t>Журт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СДПК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Улуу</a:t>
            </a:r>
            <a:r>
              <a:rPr lang="ru-RU" dirty="0" smtClean="0">
                <a:solidFill>
                  <a:schemeClr val="tx1"/>
                </a:solidFill>
              </a:rPr>
              <a:t> Кыргызстан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Замандаш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776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329</TotalTime>
  <Words>793</Words>
  <Application>Microsoft Office PowerPoint</Application>
  <PresentationFormat>Экран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Исполнительная</vt:lpstr>
      <vt:lpstr>СМИ в период парламентских выборов 2015</vt:lpstr>
      <vt:lpstr>Из опыта предыдущих выборов</vt:lpstr>
      <vt:lpstr>Презентация PowerPoint</vt:lpstr>
      <vt:lpstr>Этап подготовки к выборам</vt:lpstr>
      <vt:lpstr>Презентация PowerPoint</vt:lpstr>
      <vt:lpstr>Презентация PowerPoint</vt:lpstr>
      <vt:lpstr>Презентация PowerPoint</vt:lpstr>
      <vt:lpstr>Презентация PowerPoint</vt:lpstr>
      <vt:lpstr>Политическая ситуация </vt:lpstr>
      <vt:lpstr>Электронные СМИ</vt:lpstr>
      <vt:lpstr>Пресса</vt:lpstr>
      <vt:lpstr>       Информагентства  (интернет-издания) - 6</vt:lpstr>
      <vt:lpstr>Тип и жанр материалов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СМИ в период освещения парламентских выборов 2105</dc:title>
  <dc:creator>nurgul</dc:creator>
  <cp:lastModifiedBy>nurgul</cp:lastModifiedBy>
  <cp:revision>22</cp:revision>
  <dcterms:created xsi:type="dcterms:W3CDTF">2015-12-09T16:57:45Z</dcterms:created>
  <dcterms:modified xsi:type="dcterms:W3CDTF">2015-12-14T18:32:37Z</dcterms:modified>
</cp:coreProperties>
</file>